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61" r:id="rId2"/>
    <p:sldId id="258" r:id="rId3"/>
    <p:sldId id="256" r:id="rId4"/>
    <p:sldId id="262" r:id="rId5"/>
    <p:sldId id="263" r:id="rId6"/>
    <p:sldId id="264" r:id="rId7"/>
    <p:sldId id="269" r:id="rId8"/>
    <p:sldId id="270" r:id="rId9"/>
    <p:sldId id="271" r:id="rId10"/>
    <p:sldId id="265" r:id="rId11"/>
    <p:sldId id="272" r:id="rId12"/>
    <p:sldId id="273" r:id="rId13"/>
    <p:sldId id="274" r:id="rId14"/>
    <p:sldId id="27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>
        <p:scale>
          <a:sx n="107" d="100"/>
          <a:sy n="107" d="100"/>
        </p:scale>
        <p:origin x="-216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059A0-C55D-45DE-8681-863118A709BB}" type="datetimeFigureOut">
              <a:rPr lang="it-IT" smtClean="0"/>
              <a:t>14/06/2021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66083-864C-452F-B5A4-4E7EB4CB2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68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66083-864C-452F-B5A4-4E7EB4CB2EB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8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66083-864C-452F-B5A4-4E7EB4CB2EB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992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66083-864C-452F-B5A4-4E7EB4CB2EB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Trailer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3D9A69-CEC7-43EE-AAA0-66EDAB453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Ti sarà capitato almeno una volta di voler mandare un video ad un amico e di non riuscirci per le dimensioni del file troppo grandi per l'app di messaggistica, vero?</a:t>
            </a:r>
          </a:p>
          <a:p>
            <a:r>
              <a:rPr lang="it-IT" dirty="0"/>
              <a:t>Il tuo primo pensiero…</a:t>
            </a:r>
          </a:p>
          <a:p>
            <a:r>
              <a:rPr lang="it-IT" dirty="0"/>
              <a:t>Glielo invio con il </a:t>
            </a:r>
            <a:r>
              <a:rPr lang="it-IT" dirty="0" err="1"/>
              <a:t>bluetooth</a:t>
            </a:r>
            <a:r>
              <a:rPr lang="it-IT" dirty="0"/>
              <a:t> o con WiFi Direct, easy! </a:t>
            </a:r>
            <a:r>
              <a:rPr lang="it-IT" dirty="0" err="1"/>
              <a:t>Isn’t</a:t>
            </a:r>
            <a:r>
              <a:rPr lang="it-IT" dirty="0"/>
              <a:t>?</a:t>
            </a:r>
          </a:p>
          <a:p>
            <a:r>
              <a:rPr lang="it-IT" dirty="0"/>
              <a:t>Peccato che tu		e il tuo amico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5993A8-EDC9-4849-98E1-FD177895B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83"/>
          <a:stretch/>
        </p:blipFill>
        <p:spPr>
          <a:xfrm>
            <a:off x="9158880" y="3926413"/>
            <a:ext cx="2713639" cy="269277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41D55E4-6BA9-4C35-900E-E8DB2C610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05" y="4754775"/>
            <a:ext cx="2485880" cy="186441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598F859-4725-4882-9DDB-72A984C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799" y="4754775"/>
            <a:ext cx="2485880" cy="186441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0235E86-5911-4184-8FDD-18F6A215A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810" y="4357640"/>
            <a:ext cx="4710709" cy="2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 (business </a:t>
            </a:r>
            <a:r>
              <a:rPr lang="it-IT" dirty="0" err="1"/>
              <a:t>logic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3D9A69-CEC7-43EE-AAA0-66EDAB453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L’applicazione fa largo uso di REST API che comunicano in formato JSON , pertanto dei metodi fondamentali per interfacciarsi con queste ultime sono quelli che </a:t>
            </a:r>
            <a:r>
              <a:rPr lang="it-IT" dirty="0" err="1"/>
              <a:t>consenton</a:t>
            </a:r>
            <a:r>
              <a:rPr lang="it-IT" dirty="0"/>
              <a:t> di avviare richieste http e quelli per </a:t>
            </a:r>
            <a:r>
              <a:rPr lang="it-IT" dirty="0" err="1"/>
              <a:t>parsare</a:t>
            </a:r>
            <a:r>
              <a:rPr lang="it-IT" dirty="0"/>
              <a:t> un documento JSON.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11360FE-BE50-41BB-A023-777BB2209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038" y="3983153"/>
            <a:ext cx="6448425" cy="20574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379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 (business </a:t>
            </a:r>
            <a:r>
              <a:rPr lang="it-IT" dirty="0" err="1"/>
              <a:t>logic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3D9A69-CEC7-43EE-AAA0-66EDAB453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Durante il normale uso dell’app è necessario mostrare delle finestre di dialogo (si pensi al caso dell’invio o della ricezione di un file).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0DA8C3F-9264-4972-9113-713C142EA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881" y="3429000"/>
            <a:ext cx="3839528" cy="298354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EDF97DC-4ACE-41FC-84B6-CA5E749B2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797" y="3539167"/>
            <a:ext cx="2290606" cy="276320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4FAEADC-CA71-4B43-BF01-47F8EF1494A6}"/>
              </a:ext>
            </a:extLst>
          </p:cNvPr>
          <p:cNvSpPr/>
          <p:nvPr/>
        </p:nvSpPr>
        <p:spPr>
          <a:xfrm>
            <a:off x="5384800" y="4489675"/>
            <a:ext cx="2290606" cy="86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Produce*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90B4C9-7B84-4107-9A0D-293F4EFE26B3}"/>
              </a:ext>
            </a:extLst>
          </p:cNvPr>
          <p:cNvSpPr txBox="1"/>
          <p:nvPr/>
        </p:nvSpPr>
        <p:spPr>
          <a:xfrm>
            <a:off x="6573520" y="6412543"/>
            <a:ext cx="5618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* Il risultato varia in basse ai widget passati nel </a:t>
            </a:r>
            <a:r>
              <a:rPr lang="it-IT" sz="1400" dirty="0" err="1"/>
              <a:t>title</a:t>
            </a:r>
            <a:r>
              <a:rPr lang="it-IT" sz="1400" dirty="0"/>
              <a:t> e nel </a:t>
            </a:r>
            <a:r>
              <a:rPr lang="it-IT" sz="1400" dirty="0" err="1"/>
              <a:t>content</a:t>
            </a:r>
            <a:r>
              <a:rPr lang="it-IT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44576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 (business </a:t>
            </a:r>
            <a:r>
              <a:rPr lang="it-IT" dirty="0" err="1"/>
              <a:t>logic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3D9A69-CEC7-43EE-AAA0-66EDAB453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il trasferimento di un file viene utilizzata una </a:t>
            </a:r>
            <a:r>
              <a:rPr lang="it-IT" dirty="0" err="1"/>
              <a:t>socket</a:t>
            </a:r>
            <a:r>
              <a:rPr lang="it-IT" dirty="0"/>
              <a:t> TCP, quest’ultima viene aperta e configurata opportunamente attraverso le seguenti istruzioni: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75ABD59-9CFD-44B4-9FEB-B48889CF2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21" y="3796753"/>
            <a:ext cx="4495800" cy="11715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BF2FB86-D110-4DBB-A0A2-7CFD4F71669B}"/>
              </a:ext>
            </a:extLst>
          </p:cNvPr>
          <p:cNvSpPr txBox="1">
            <a:spLocks/>
          </p:cNvSpPr>
          <p:nvPr/>
        </p:nvSpPr>
        <p:spPr>
          <a:xfrm>
            <a:off x="5176122" y="3429000"/>
            <a:ext cx="6335557" cy="3078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In ordine: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/>
              <a:t>Si attende che venga aperta una </a:t>
            </a:r>
            <a:r>
              <a:rPr lang="it-IT" sz="1800" dirty="0" err="1"/>
              <a:t>socket</a:t>
            </a:r>
            <a:r>
              <a:rPr lang="it-IT" sz="1800" dirty="0"/>
              <a:t> verso </a:t>
            </a:r>
            <a:r>
              <a:rPr lang="it-IT" sz="1800" dirty="0" err="1"/>
              <a:t>l’host</a:t>
            </a:r>
            <a:r>
              <a:rPr lang="it-IT" sz="1800" dirty="0"/>
              <a:t> indicato alla porta indicata;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/>
              <a:t>Si setta un </a:t>
            </a:r>
            <a:r>
              <a:rPr lang="it-IT" sz="1800" dirty="0" err="1"/>
              <a:t>timeout</a:t>
            </a:r>
            <a:r>
              <a:rPr lang="it-IT" sz="1800" dirty="0"/>
              <a:t> di 5 secondi oltre il quale si considera l’apertura della </a:t>
            </a:r>
            <a:r>
              <a:rPr lang="it-IT" sz="1800" dirty="0" err="1"/>
              <a:t>socket</a:t>
            </a:r>
            <a:r>
              <a:rPr lang="it-IT" sz="1800" dirty="0"/>
              <a:t> fallita;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/>
              <a:t>Si istruisce la </a:t>
            </a:r>
            <a:r>
              <a:rPr lang="it-IT" sz="1800" dirty="0" err="1"/>
              <a:t>socket</a:t>
            </a:r>
            <a:r>
              <a:rPr lang="it-IT" sz="1800" dirty="0"/>
              <a:t> a non bufferizzare il contenuto ma a mandarlo in maniera continua;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/>
              <a:t>Infine si invia la chiave di sessione accordata tra mittente e ricevente per instaurare la connessione*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B9376C2-F25C-43D4-AD4D-BCDBA275FFBB}"/>
              </a:ext>
            </a:extLst>
          </p:cNvPr>
          <p:cNvSpPr txBox="1"/>
          <p:nvPr/>
        </p:nvSpPr>
        <p:spPr>
          <a:xfrm>
            <a:off x="154940" y="6353768"/>
            <a:ext cx="818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* Quest’ultimo passaggio fa parte del protocollo applicativo implementato al di sopra della </a:t>
            </a:r>
            <a:r>
              <a:rPr lang="it-IT" sz="1400" dirty="0" err="1"/>
              <a:t>socket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093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 (business </a:t>
            </a:r>
            <a:r>
              <a:rPr lang="it-IT" dirty="0" err="1"/>
              <a:t>logic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3D9A69-CEC7-43EE-AAA0-66EDAB45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3969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/>
              <a:t>I file vengono trasmessi in </a:t>
            </a:r>
            <a:r>
              <a:rPr lang="it-IT" sz="2200" dirty="0" err="1"/>
              <a:t>chunks</a:t>
            </a:r>
            <a:r>
              <a:rPr lang="it-IT" sz="2200" dirty="0"/>
              <a:t> e per ciascun </a:t>
            </a:r>
            <a:r>
              <a:rPr lang="it-IT" sz="2200" dirty="0" err="1"/>
              <a:t>chunk</a:t>
            </a:r>
            <a:r>
              <a:rPr lang="it-IT" sz="2200" dirty="0"/>
              <a:t> viene calcolato un </a:t>
            </a:r>
            <a:r>
              <a:rPr lang="it-IT" sz="2200" dirty="0" err="1"/>
              <a:t>checksum</a:t>
            </a:r>
            <a:r>
              <a:rPr lang="it-IT" sz="2200" dirty="0"/>
              <a:t> (lunghezza del </a:t>
            </a:r>
            <a:r>
              <a:rPr lang="it-IT" sz="2200" dirty="0" err="1"/>
              <a:t>chunk</a:t>
            </a:r>
            <a:r>
              <a:rPr lang="it-IT" sz="2200" dirty="0"/>
              <a:t> + MD5) che valida la correttezza dello stesso.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3E352E7-BD38-4053-868C-3DF735F6C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21" y="3320373"/>
            <a:ext cx="4555490" cy="31185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63BD61E-ACA4-46FB-8B0B-BEC9E28378D7}"/>
              </a:ext>
            </a:extLst>
          </p:cNvPr>
          <p:cNvSpPr txBox="1">
            <a:spLocks/>
          </p:cNvSpPr>
          <p:nvPr/>
        </p:nvSpPr>
        <p:spPr>
          <a:xfrm>
            <a:off x="5487251" y="3305133"/>
            <a:ext cx="6335557" cy="32988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In ordine: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/>
              <a:t>Si controlla che la lunghezza del </a:t>
            </a:r>
            <a:r>
              <a:rPr lang="it-IT" sz="1800" dirty="0" err="1"/>
              <a:t>chunk</a:t>
            </a:r>
            <a:r>
              <a:rPr lang="it-IT" sz="1800" dirty="0"/>
              <a:t> ricevuto corrisponda con quanto dichiarato dal mittente.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/>
              <a:t>Si ricava la sottostringa contenente l’MD5 inviato dal mittente, si ricalcola quest’ultimo a partire dai dati ricevuti e si verifica che i due MD5 corrispondono.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/>
              <a:t>Se il </a:t>
            </a:r>
            <a:r>
              <a:rPr lang="it-IT" sz="1800" dirty="0" err="1"/>
              <a:t>chunk</a:t>
            </a:r>
            <a:r>
              <a:rPr lang="it-IT" sz="1800" dirty="0"/>
              <a:t> è valido, il destinatario ritorna una stringa di «s», altrimenti ne ritorna una contenente «n» (in entrambi i casi viene mandato più volte lo stesso carattere in modo che, seppure avvenisse un errore di trasmissione di questo «ACK», il mittente è in grado di capire l’effettivo esito della trasmissione)</a:t>
            </a:r>
          </a:p>
        </p:txBody>
      </p:sp>
    </p:spTree>
    <p:extLst>
      <p:ext uri="{BB962C8B-B14F-4D97-AF65-F5344CB8AC3E}">
        <p14:creationId xmlns:p14="http://schemas.microsoft.com/office/powerpoint/2010/main" val="392109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 (demo)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635BE04-D87C-4212-8863-87E225E11B3D}"/>
              </a:ext>
            </a:extLst>
          </p:cNvPr>
          <p:cNvCxnSpPr/>
          <p:nvPr/>
        </p:nvCxnSpPr>
        <p:spPr>
          <a:xfrm>
            <a:off x="91440" y="3857105"/>
            <a:ext cx="23134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D650435-64D1-4B48-B05F-63677B8A57A3}"/>
              </a:ext>
            </a:extLst>
          </p:cNvPr>
          <p:cNvCxnSpPr>
            <a:cxnSpLocks/>
          </p:cNvCxnSpPr>
          <p:nvPr/>
        </p:nvCxnSpPr>
        <p:spPr>
          <a:xfrm flipH="1">
            <a:off x="9787105" y="3828010"/>
            <a:ext cx="23134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D075C7-731A-4359-AFFE-ED5F9DD85635}"/>
              </a:ext>
            </a:extLst>
          </p:cNvPr>
          <p:cNvSpPr txBox="1"/>
          <p:nvPr/>
        </p:nvSpPr>
        <p:spPr>
          <a:xfrm>
            <a:off x="175825" y="3476505"/>
            <a:ext cx="21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Mittente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D33B920-A9FC-4529-BF1B-28E710EF2083}"/>
              </a:ext>
            </a:extLst>
          </p:cNvPr>
          <p:cNvSpPr txBox="1"/>
          <p:nvPr/>
        </p:nvSpPr>
        <p:spPr>
          <a:xfrm>
            <a:off x="9871490" y="3429000"/>
            <a:ext cx="21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Destinatario</a:t>
            </a:r>
          </a:p>
        </p:txBody>
      </p:sp>
      <p:pic>
        <p:nvPicPr>
          <p:cNvPr id="19" name="demo">
            <a:hlinkClick r:id="" action="ppaction://media"/>
            <a:extLst>
              <a:ext uri="{FF2B5EF4-FFF2-40B4-BE49-F238E27FC236}">
                <a16:creationId xmlns:a16="http://schemas.microsoft.com/office/drawing/2014/main" id="{ED1F2840-5BD2-4D1D-A82C-C1A4AEF1FE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4895" y="1725419"/>
            <a:ext cx="7382210" cy="5145578"/>
          </a:xfrm>
          <a:prstGeom prst="snip2SameRect">
            <a:avLst>
              <a:gd name="adj1" fmla="val 7921"/>
              <a:gd name="adj2" fmla="val 0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4012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D30C671-A27C-473D-951E-DC027613B3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7AE3CFD-744A-40AB-8C3C-9C48ADCE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89D00150-F422-4E35-8321-50455360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737" y="2438453"/>
            <a:ext cx="4628526" cy="1981094"/>
          </a:xfrm>
        </p:spPr>
        <p:txBody>
          <a:bodyPr>
            <a:normAutofit/>
          </a:bodyPr>
          <a:lstStyle/>
          <a:p>
            <a:pPr algn="ctr"/>
            <a:r>
              <a:rPr lang="it-IT" sz="9600" dirty="0"/>
              <a:t>FINE</a:t>
            </a:r>
            <a:endParaRPr lang="it-IT" sz="2800" dirty="0"/>
          </a:p>
        </p:txBody>
      </p:sp>
      <p:sp>
        <p:nvSpPr>
          <p:cNvPr id="10" name="Titolo 4">
            <a:extLst>
              <a:ext uri="{FF2B5EF4-FFF2-40B4-BE49-F238E27FC236}">
                <a16:creationId xmlns:a16="http://schemas.microsoft.com/office/drawing/2014/main" id="{15D526AA-3881-4040-BAD3-C9E9C089443B}"/>
              </a:ext>
            </a:extLst>
          </p:cNvPr>
          <p:cNvSpPr txBox="1">
            <a:spLocks/>
          </p:cNvSpPr>
          <p:nvPr/>
        </p:nvSpPr>
        <p:spPr>
          <a:xfrm>
            <a:off x="3781737" y="3429000"/>
            <a:ext cx="4628526" cy="1981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340250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8000">
        <p15:prstTrans prst="drap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427784B-89F0-4754-9AF8-A3A3698AEB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finale_deadpool">
            <a:hlinkClick r:id="" action="ppaction://media"/>
            <a:extLst>
              <a:ext uri="{FF2B5EF4-FFF2-40B4-BE49-F238E27FC236}">
                <a16:creationId xmlns:a16="http://schemas.microsoft.com/office/drawing/2014/main" id="{16730C1E-9487-48EE-870C-081B00B48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92019" y="0"/>
            <a:ext cx="1637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868"/>
      </p:ext>
    </p:extLst>
  </p:cSld>
  <p:clrMapOvr>
    <a:masterClrMapping/>
  </p:clrMapOvr>
  <p:transition spd="med" advClick="0" advTm="268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D30C671-A27C-473D-951E-DC027613B3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Trailer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3D9A69-CEC7-43EE-AAA0-66EDAB45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10035"/>
            <a:ext cx="12192000" cy="38476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Ma da oggi</a:t>
            </a:r>
          </a:p>
          <a:p>
            <a:pPr marL="0" indent="0" algn="ctr">
              <a:buNone/>
            </a:pPr>
            <a:endParaRPr lang="it-IT" sz="1000" dirty="0"/>
          </a:p>
          <a:p>
            <a:pPr marL="0" indent="0" algn="ctr">
              <a:buNone/>
            </a:pPr>
            <a:r>
              <a:rPr lang="it-IT" dirty="0"/>
              <a:t>IN TUTTI GLI APP STORE*</a:t>
            </a:r>
          </a:p>
          <a:p>
            <a:pPr marL="0" indent="0" algn="ctr">
              <a:buNone/>
            </a:pPr>
            <a:endParaRPr lang="it-IT" sz="1000" dirty="0"/>
          </a:p>
          <a:p>
            <a:pPr marL="0" indent="0" algn="ctr">
              <a:buNone/>
            </a:pPr>
            <a:r>
              <a:rPr lang="it-IT" sz="2800" dirty="0"/>
              <a:t>l’app che tutti aspettavamo</a:t>
            </a:r>
          </a:p>
          <a:p>
            <a:pPr marL="0" indent="0" algn="ctr">
              <a:buNone/>
            </a:pPr>
            <a:endParaRPr lang="it-IT" sz="1000" dirty="0"/>
          </a:p>
          <a:p>
            <a:pPr marL="0" indent="0" algn="ctr">
              <a:buNone/>
            </a:pPr>
            <a:r>
              <a:rPr lang="it-IT" sz="3400" dirty="0"/>
              <a:t>per scambiare i file in rete con la semplicità del Bluetooth</a:t>
            </a:r>
          </a:p>
          <a:p>
            <a:pPr marL="0" indent="0" algn="ctr">
              <a:buNone/>
            </a:pPr>
            <a:endParaRPr lang="it-IT" sz="3200" dirty="0"/>
          </a:p>
          <a:p>
            <a:pPr marL="0" indent="0" algn="ctr">
              <a:buNone/>
            </a:pPr>
            <a:endParaRPr lang="it-IT" sz="32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77DCD4-98CF-4D52-8E45-97A77B257FE2}"/>
              </a:ext>
            </a:extLst>
          </p:cNvPr>
          <p:cNvSpPr txBox="1"/>
          <p:nvPr/>
        </p:nvSpPr>
        <p:spPr>
          <a:xfrm>
            <a:off x="0" y="6505291"/>
            <a:ext cx="8345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* Non è vero… Ma potenzialmente potrebbe esserlo! Grazie Flutter 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5439384-0E03-4B5C-817D-458B84C5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51" y="6552926"/>
            <a:ext cx="232456" cy="21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16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id="{55F1C733-C430-4BCB-BEB7-83A7F92C87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6000">
        <p:fade/>
      </p:transition>
    </mc:Choice>
    <mc:Fallback xmlns="">
      <p:transition spd="med" advClick="0" advTm="3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L’infrastruttura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7074CB-FB50-4F7A-865A-6711C89DE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82508"/>
            <a:ext cx="3701988" cy="462969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E29BC6-51AD-4641-95A0-0E97CE7F5ACE}"/>
              </a:ext>
            </a:extLst>
          </p:cNvPr>
          <p:cNvSpPr txBox="1"/>
          <p:nvPr/>
        </p:nvSpPr>
        <p:spPr>
          <a:xfrm>
            <a:off x="4456590" y="2082508"/>
            <a:ext cx="7415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essenzialmente divisa in tre parti:</a:t>
            </a:r>
          </a:p>
          <a:p>
            <a:endParaRPr lang="it-IT" dirty="0"/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Un server web che espone un’API alla quale i dispositivi fanno richiesta per sincronizzare le loro rubriche, per gestire le impostazioni utente e per salvare temporaneamente metadati dei file che si desidera scambiare (nome, dimensione…);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servizio di notifica istantanea fornito da Google </a:t>
            </a:r>
            <a:r>
              <a:rPr lang="it-IT" dirty="0" err="1"/>
              <a:t>Firebase</a:t>
            </a:r>
            <a:r>
              <a:rPr lang="it-IT" dirty="0"/>
              <a:t>, che consente al dispositivo mittente di avvisare il ricevente dell’intenzione di invio di un file;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Un server di tunnel che mette in comunicazione diretta i due dispositivi, così da consentire lo scambio dei dati vero e proprio.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2802C14-0B5A-4F26-9AE1-9FD9CEEED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340" y="750904"/>
            <a:ext cx="5855920" cy="58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3D9A69-CEC7-43EE-AAA0-66EDAB45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69" y="2125418"/>
            <a:ext cx="11405450" cy="3539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000" dirty="0"/>
              <a:t>Diamo un’occhiata ad alcune dipendenze per capire cosa fa l’applicazione e come!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71E1F7-46D3-4D42-BCCB-05E0632B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69" y="2680367"/>
            <a:ext cx="3785777" cy="3952281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276A573-3B90-4E4C-93F0-DA25D1ED2B9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459480" y="2889187"/>
            <a:ext cx="1764215" cy="512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8C02C3-5565-41EC-B813-E83CC21C8E81}"/>
              </a:ext>
            </a:extLst>
          </p:cNvPr>
          <p:cNvSpPr txBox="1"/>
          <p:nvPr/>
        </p:nvSpPr>
        <p:spPr>
          <a:xfrm>
            <a:off x="5223695" y="2519855"/>
            <a:ext cx="61584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L’app accede ai contatti della rubrica, così da sapere se tra i nostri amici c’è già qualcuno che usa l’app ed aggiungerlo automaticamente all’interno dei contatti disponibili!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2D52ADC-AD08-4B4B-9CCE-77E6301AEDF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651760" y="3558310"/>
            <a:ext cx="3199475" cy="47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67332E3-2902-4149-93DF-DA610BC487D4}"/>
              </a:ext>
            </a:extLst>
          </p:cNvPr>
          <p:cNvSpPr txBox="1"/>
          <p:nvPr/>
        </p:nvSpPr>
        <p:spPr>
          <a:xfrm>
            <a:off x="5851235" y="3296700"/>
            <a:ext cx="6158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Durante la trasmissione dei file, potrebbe avvenire qualche errore, ecco perché l’app aggiunge allo stream di dati inviati dei </a:t>
            </a:r>
            <a:r>
              <a:rPr lang="it-IT" sz="1400" dirty="0" err="1"/>
              <a:t>checksum</a:t>
            </a:r>
            <a:r>
              <a:rPr lang="it-IT" sz="1400" dirty="0"/>
              <a:t>!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283174B-4130-493D-885D-78B61C392A14}"/>
              </a:ext>
            </a:extLst>
          </p:cNvPr>
          <p:cNvSpPr txBox="1"/>
          <p:nvPr/>
        </p:nvSpPr>
        <p:spPr>
          <a:xfrm>
            <a:off x="5714075" y="3861412"/>
            <a:ext cx="61584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Con queste </a:t>
            </a:r>
            <a:r>
              <a:rPr lang="it-IT" sz="1400" dirty="0" err="1"/>
              <a:t>dependency</a:t>
            </a:r>
            <a:r>
              <a:rPr lang="it-IT" sz="1400" dirty="0"/>
              <a:t> si ha la possibilità di richiamare il file manager messo a disposizione dell’OS del dispositivo al fine di selezionare un file generico o, nello specifico, un’immagine.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01AC5F6-F1E4-4786-8357-4C7A3E34244B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055620" y="4019085"/>
            <a:ext cx="2658455" cy="211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2928142-20EE-46A0-902E-2E79C91AC380}"/>
              </a:ext>
            </a:extLst>
          </p:cNvPr>
          <p:cNvSpPr txBox="1"/>
          <p:nvPr/>
        </p:nvSpPr>
        <p:spPr>
          <a:xfrm>
            <a:off x="5797895" y="4578974"/>
            <a:ext cx="61584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Per fare alcune operazioni quali accedere alla rubrica o alla memoria esterna, è necessario disporre di determinati privilegi;</a:t>
            </a:r>
          </a:p>
          <a:p>
            <a:pPr algn="just"/>
            <a:r>
              <a:rPr lang="it-IT" sz="1400" dirty="0"/>
              <a:t>Questa </a:t>
            </a:r>
            <a:r>
              <a:rPr lang="it-IT" sz="1400" dirty="0" err="1"/>
              <a:t>dependency</a:t>
            </a:r>
            <a:r>
              <a:rPr lang="it-IT" sz="1400" dirty="0"/>
              <a:t> gestisce la richiesta di questi ultimi.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FEFD2276-66C6-4399-8740-3F940A9AF4C3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139440" y="4230744"/>
            <a:ext cx="2574635" cy="630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0C113BD6-37B5-4733-9BC8-D8639537EEA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664945" y="4948306"/>
            <a:ext cx="2132950" cy="530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D38371E-441C-4645-BC72-97EC49929038}"/>
              </a:ext>
            </a:extLst>
          </p:cNvPr>
          <p:cNvSpPr txBox="1"/>
          <p:nvPr/>
        </p:nvSpPr>
        <p:spPr>
          <a:xfrm>
            <a:off x="5612207" y="5272190"/>
            <a:ext cx="6158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Con questa </a:t>
            </a:r>
            <a:r>
              <a:rPr lang="it-IT" sz="1400" dirty="0" err="1"/>
              <a:t>dependency</a:t>
            </a:r>
            <a:r>
              <a:rPr lang="it-IT" sz="1400" dirty="0"/>
              <a:t> viene semplificato il compito di conservare la sessione dell’utente anche nel caso venisse riavviata l’app!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F994284-B099-442A-9650-6A6DADBB94AC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3664945" y="5533800"/>
            <a:ext cx="1947262" cy="359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F61F145-22A0-4EB4-8DEE-F252359A9F17}"/>
              </a:ext>
            </a:extLst>
          </p:cNvPr>
          <p:cNvSpPr txBox="1"/>
          <p:nvPr/>
        </p:nvSpPr>
        <p:spPr>
          <a:xfrm>
            <a:off x="5487251" y="5766879"/>
            <a:ext cx="646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Questa </a:t>
            </a:r>
            <a:r>
              <a:rPr lang="it-IT" sz="1400" dirty="0" err="1"/>
              <a:t>dependency</a:t>
            </a:r>
            <a:r>
              <a:rPr lang="it-IT" sz="1400" dirty="0"/>
              <a:t> consente di recuperare il numero di cellulare dell’utente.</a:t>
            </a:r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BFE1562-E8DB-4EA2-B826-CD9CF7F50FED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3139440" y="5920768"/>
            <a:ext cx="2347811" cy="182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2B93BA39-DD95-44CD-831B-2EC3349F6C96}"/>
              </a:ext>
            </a:extLst>
          </p:cNvPr>
          <p:cNvSpPr txBox="1"/>
          <p:nvPr/>
        </p:nvSpPr>
        <p:spPr>
          <a:xfrm>
            <a:off x="5403431" y="6115110"/>
            <a:ext cx="6469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L’app invia i file mediante una </a:t>
            </a:r>
            <a:r>
              <a:rPr lang="it-IT" sz="1400" dirty="0" err="1"/>
              <a:t>socket</a:t>
            </a:r>
            <a:r>
              <a:rPr lang="it-IT" sz="1400" dirty="0"/>
              <a:t> TCP, questa </a:t>
            </a:r>
            <a:r>
              <a:rPr lang="it-IT" sz="1400" dirty="0" err="1"/>
              <a:t>dependency</a:t>
            </a:r>
            <a:r>
              <a:rPr lang="it-IT" sz="1400" dirty="0"/>
              <a:t> consente di gestire gli stream in </a:t>
            </a:r>
            <a:r>
              <a:rPr lang="it-IT" sz="1400" dirty="0" err="1"/>
              <a:t>chunks</a:t>
            </a:r>
            <a:r>
              <a:rPr lang="it-IT" sz="1400" dirty="0"/>
              <a:t> così da semplificare il processo di trasmissione.</a:t>
            </a: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C83424B2-EC9C-43FE-BDF1-09B72AA47BAF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3268719" y="6376720"/>
            <a:ext cx="2134712" cy="142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3" name="Immagine 62">
            <a:extLst>
              <a:ext uri="{FF2B5EF4-FFF2-40B4-BE49-F238E27FC236}">
                <a16:creationId xmlns:a16="http://schemas.microsoft.com/office/drawing/2014/main" id="{9722F8F1-C347-4B89-AEA1-EB861AD31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752" y="1274261"/>
            <a:ext cx="8126965" cy="4568098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5C00278F-C0DA-448B-B9C7-E3E1E97A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751" y="381388"/>
            <a:ext cx="8126965" cy="609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3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1" grpId="0"/>
      <p:bldP spid="26" grpId="0"/>
      <p:bldP spid="39" grpId="0"/>
      <p:bldP spid="49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FDBB24-82D5-47DE-ABE4-740E31988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1" y="2675772"/>
            <a:ext cx="1614835" cy="3429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>
              <a:rot lat="900000" lon="20099981" rev="0"/>
            </a:camera>
            <a:lightRig rig="threePt" dir="t"/>
          </a:scene3d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8144317-ABA6-427B-B6C0-786F4F57B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416" y="1834166"/>
            <a:ext cx="1614835" cy="34290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 fov="2700000">
              <a:rot lat="600000" lon="20699994" rev="0"/>
            </a:camera>
            <a:lightRig rig="threePt" dir="t"/>
          </a:scene3d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C720409-6403-4B76-A637-6B92CA6CC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751" y="1834166"/>
            <a:ext cx="1615282" cy="342900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 fov="2700000">
              <a:rot lat="600000" lon="900000" rev="0"/>
            </a:camera>
            <a:lightRig rig="threePt" dir="t"/>
          </a:scene3d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DCDDB75-DCEF-4963-88FB-6513B11D6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7480" y="2643662"/>
            <a:ext cx="1645078" cy="349322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Front">
              <a:rot lat="900000" lon="15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834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 (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logic</a:t>
            </a:r>
            <a:r>
              <a:rPr lang="it-IT" dirty="0"/>
              <a:t>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FDBB24-82D5-47DE-ABE4-740E31988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1" y="2371602"/>
            <a:ext cx="1758079" cy="373317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 fov="0">
              <a:rot lat="0" lon="0" rev="0"/>
            </a:camera>
            <a:lightRig rig="threePt" dir="t"/>
          </a:scene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56FF302-D3E0-4A7A-8C16-2C7825D8461D}"/>
              </a:ext>
            </a:extLst>
          </p:cNvPr>
          <p:cNvSpPr txBox="1"/>
          <p:nvPr/>
        </p:nvSpPr>
        <p:spPr>
          <a:xfrm>
            <a:off x="2638426" y="2133600"/>
            <a:ext cx="92340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schermata di login è visualizzata al primo avvio dell’app o in seguito ad un logout.</a:t>
            </a:r>
          </a:p>
          <a:p>
            <a:r>
              <a:rPr lang="it-IT" dirty="0"/>
              <a:t>Analizziamo alcuni widget che sono stati usati per realizzarla: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Center</a:t>
            </a:r>
            <a:r>
              <a:rPr lang="en-US" dirty="0"/>
              <a:t>: centra </a:t>
            </a:r>
            <a:r>
              <a:rPr lang="en-US" dirty="0" err="1"/>
              <a:t>il</a:t>
            </a:r>
            <a:r>
              <a:rPr lang="en-US" dirty="0"/>
              <a:t> widget </a:t>
            </a:r>
            <a:r>
              <a:rPr lang="en-US" dirty="0" err="1"/>
              <a:t>passato</a:t>
            </a:r>
            <a:r>
              <a:rPr lang="en-US" dirty="0"/>
              <a:t> come child </a:t>
            </a:r>
            <a:r>
              <a:rPr lang="en-US" dirty="0" err="1"/>
              <a:t>all’interno</a:t>
            </a:r>
            <a:r>
              <a:rPr lang="en-US" dirty="0"/>
              <a:t> del widget padre.</a:t>
            </a:r>
          </a:p>
          <a:p>
            <a:endParaRPr lang="en-US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Column</a:t>
            </a:r>
            <a:r>
              <a:rPr lang="en-US" dirty="0"/>
              <a:t>: dispone </a:t>
            </a:r>
            <a:r>
              <a:rPr lang="en-US" dirty="0" err="1"/>
              <a:t>i</a:t>
            </a:r>
            <a:r>
              <a:rPr lang="en-US" dirty="0"/>
              <a:t> widget </a:t>
            </a:r>
            <a:r>
              <a:rPr lang="it-IT" dirty="0" err="1"/>
              <a:t>child</a:t>
            </a:r>
            <a:r>
              <a:rPr lang="en-US" dirty="0"/>
              <a:t> in </a:t>
            </a:r>
            <a:r>
              <a:rPr lang="en-US" dirty="0" err="1"/>
              <a:t>verticale</a:t>
            </a:r>
            <a:r>
              <a:rPr lang="en-US" dirty="0"/>
              <a:t>.</a:t>
            </a:r>
          </a:p>
          <a:p>
            <a:endParaRPr lang="en-US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Text</a:t>
            </a:r>
            <a:r>
              <a:rPr lang="en-US" dirty="0"/>
              <a:t>:	</a:t>
            </a:r>
            <a:r>
              <a:rPr lang="en-US" dirty="0" err="1"/>
              <a:t>questo</a:t>
            </a:r>
            <a:r>
              <a:rPr lang="en-US" dirty="0"/>
              <a:t> widget serve a </a:t>
            </a:r>
            <a:r>
              <a:rPr lang="en-US" dirty="0" err="1"/>
              <a:t>mostrare</a:t>
            </a:r>
            <a:r>
              <a:rPr lang="en-US" dirty="0"/>
              <a:t> del testo.</a:t>
            </a:r>
          </a:p>
          <a:p>
            <a:endParaRPr lang="en-US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TextButton</a:t>
            </a:r>
            <a:r>
              <a:rPr lang="en-US" dirty="0"/>
              <a:t>: </a:t>
            </a:r>
            <a:r>
              <a:rPr lang="en-US" dirty="0" err="1"/>
              <a:t>consente</a:t>
            </a:r>
            <a:r>
              <a:rPr lang="en-US" dirty="0"/>
              <a:t> di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pulsante</a:t>
            </a:r>
            <a:r>
              <a:rPr lang="en-US" dirty="0"/>
              <a:t>.</a:t>
            </a:r>
          </a:p>
          <a:p>
            <a:endParaRPr lang="en-US" sz="2700" dirty="0"/>
          </a:p>
          <a:p>
            <a:r>
              <a:rPr lang="it-IT" sz="1400" dirty="0"/>
              <a:t>Una proprietà interessante dei widget in generale è la proprietà style, la quale consente di customizzare alcune proprietà grafiche di questi ultimi, come ad esempio il bordo dei </a:t>
            </a:r>
            <a:r>
              <a:rPr lang="it-IT" sz="1400" dirty="0" err="1"/>
              <a:t>TextButton</a:t>
            </a:r>
            <a:r>
              <a:rPr lang="it-IT" sz="1400" dirty="0"/>
              <a:t> ed il relativo colore!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7F17D76-F1A4-4FC8-BF39-EB5D0D60E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507" y="3911009"/>
            <a:ext cx="1971675" cy="14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52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 (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logic</a:t>
            </a:r>
            <a:r>
              <a:rPr lang="it-IT" dirty="0"/>
              <a:t>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56FF302-D3E0-4A7A-8C16-2C7825D8461D}"/>
              </a:ext>
            </a:extLst>
          </p:cNvPr>
          <p:cNvSpPr txBox="1"/>
          <p:nvPr/>
        </p:nvSpPr>
        <p:spPr>
          <a:xfrm>
            <a:off x="2638425" y="2371601"/>
            <a:ext cx="92340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Tale schermata è mostrata di default in seguito alla registrazione ma è possibile richiamarla manualmente per cambiare la propria immagine del profilo.</a:t>
            </a:r>
          </a:p>
          <a:p>
            <a:r>
              <a:rPr lang="it-IT" dirty="0"/>
              <a:t>In questa schermata troviamo tre nuovi widget, analizziamoli!</a:t>
            </a:r>
          </a:p>
          <a:p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Row</a:t>
            </a:r>
            <a:r>
              <a:rPr lang="it-IT" dirty="0"/>
              <a:t>: dispone i widget </a:t>
            </a:r>
            <a:r>
              <a:rPr lang="it-IT" dirty="0" err="1"/>
              <a:t>child</a:t>
            </a:r>
            <a:r>
              <a:rPr lang="it-IT" dirty="0"/>
              <a:t> in orizzontale. </a:t>
            </a:r>
          </a:p>
          <a:p>
            <a:endParaRPr lang="it-IT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ClipOval</a:t>
            </a:r>
            <a:r>
              <a:rPr lang="it-IT" dirty="0"/>
              <a:t>: Arrotonda i bordi del widget </a:t>
            </a:r>
            <a:r>
              <a:rPr lang="it-IT" dirty="0" err="1"/>
              <a:t>child</a:t>
            </a:r>
            <a:r>
              <a:rPr lang="it-IT" dirty="0"/>
              <a:t> rendendolo circolare (o ovale).</a:t>
            </a:r>
          </a:p>
          <a:p>
            <a:endParaRPr lang="it-IT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Image</a:t>
            </a:r>
            <a:r>
              <a:rPr lang="it-IT" dirty="0"/>
              <a:t>: mostra a schermo un oggetto Image.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57DB56-1457-445C-B2BE-FBFF5A85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0" y="2371601"/>
            <a:ext cx="1758079" cy="37331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 fov="0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1268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B1CD9-7BB1-4D0C-881C-337E59A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L’app (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logic</a:t>
            </a:r>
            <a:r>
              <a:rPr lang="it-IT" dirty="0"/>
              <a:t>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5A419-C63C-4034-9962-93C14B55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32" y="817447"/>
            <a:ext cx="2381250" cy="952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53FD22-0078-4670-A8DA-A4A0B3AD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019" y="817447"/>
            <a:ext cx="952500" cy="9525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56FF302-D3E0-4A7A-8C16-2C7825D8461D}"/>
              </a:ext>
            </a:extLst>
          </p:cNvPr>
          <p:cNvSpPr txBox="1"/>
          <p:nvPr/>
        </p:nvSpPr>
        <p:spPr>
          <a:xfrm>
            <a:off x="2638425" y="3084540"/>
            <a:ext cx="9234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Questa è la home page dell’app ed è mostrata all’avvio dell’app nel caso in cui si è già autenticati, da qui è possibile scegliere un contatto dall’elenco per inviare un file.</a:t>
            </a:r>
          </a:p>
          <a:p>
            <a:pPr algn="just"/>
            <a:endParaRPr lang="it-IT" sz="3600" dirty="0"/>
          </a:p>
          <a:p>
            <a:pPr algn="just"/>
            <a:r>
              <a:rPr lang="it-IT" dirty="0"/>
              <a:t>In questa schermata vediamo un nuovo widget, l’</a:t>
            </a:r>
            <a:r>
              <a:rPr lang="it-IT" b="1" dirty="0"/>
              <a:t>App </a:t>
            </a:r>
            <a:r>
              <a:rPr lang="it-IT" b="1" dirty="0" err="1"/>
              <a:t>Drawer</a:t>
            </a:r>
            <a:r>
              <a:rPr lang="it-IT" dirty="0"/>
              <a:t>, dal quale è possibile richiamare la funzione di aggiunta di un contatto o di sincronizzazione della rubrica, cambiare l’immagine del profilo cliccandovi sopra, effettuare il logout ed aprire una pagina web relativa al progetto </a:t>
            </a:r>
            <a:r>
              <a:rPr lang="it-IT" dirty="0" err="1"/>
              <a:t>ShareApp</a:t>
            </a:r>
            <a:r>
              <a:rPr lang="it-IT" dirty="0"/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6FF6289-2345-42E5-826E-539A6A24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0" y="2372634"/>
            <a:ext cx="1758079" cy="373213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 fov="0">
              <a:rot lat="0" lon="0" rev="0"/>
            </a:camera>
            <a:lightRig rig="threePt" dir="t"/>
          </a:scene3d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72B513-A161-4020-9635-7D0C7E01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95" y="2372117"/>
            <a:ext cx="1760604" cy="37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2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452</TotalTime>
  <Words>999</Words>
  <Application>Microsoft Office PowerPoint</Application>
  <PresentationFormat>Widescreen</PresentationFormat>
  <Paragraphs>91</Paragraphs>
  <Slides>17</Slides>
  <Notes>3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Trebuchet MS</vt:lpstr>
      <vt:lpstr>Berlino</vt:lpstr>
      <vt:lpstr>Trailer</vt:lpstr>
      <vt:lpstr>Trailer</vt:lpstr>
      <vt:lpstr>Presentazione standard di PowerPoint</vt:lpstr>
      <vt:lpstr>L’infrastruttura</vt:lpstr>
      <vt:lpstr>L’app </vt:lpstr>
      <vt:lpstr>L’app</vt:lpstr>
      <vt:lpstr>L’app (view logic)</vt:lpstr>
      <vt:lpstr>L’app (view logic)</vt:lpstr>
      <vt:lpstr>L’app (view logic)</vt:lpstr>
      <vt:lpstr>L’app (business logic)</vt:lpstr>
      <vt:lpstr>L’app (business logic)</vt:lpstr>
      <vt:lpstr>L’app (business logic)</vt:lpstr>
      <vt:lpstr>L’app (business logic)</vt:lpstr>
      <vt:lpstr>L’app (demo)</vt:lpstr>
      <vt:lpstr>FINE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CIRO CIAMPAGLIA</dc:creator>
  <cp:lastModifiedBy>CIRO CIAMPAGLIA</cp:lastModifiedBy>
  <cp:revision>48</cp:revision>
  <dcterms:created xsi:type="dcterms:W3CDTF">2021-06-13T20:20:38Z</dcterms:created>
  <dcterms:modified xsi:type="dcterms:W3CDTF">2021-06-14T15:11:59Z</dcterms:modified>
</cp:coreProperties>
</file>